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345" r:id="rId6"/>
    <p:sldId id="312" r:id="rId7"/>
    <p:sldId id="375" r:id="rId8"/>
    <p:sldId id="376" r:id="rId9"/>
    <p:sldId id="378" r:id="rId10"/>
    <p:sldId id="382" r:id="rId11"/>
    <p:sldId id="377" r:id="rId12"/>
    <p:sldId id="383" r:id="rId13"/>
    <p:sldId id="379" r:id="rId14"/>
    <p:sldId id="373" r:id="rId15"/>
    <p:sldId id="380" r:id="rId16"/>
    <p:sldId id="368" r:id="rId17"/>
    <p:sldId id="384" r:id="rId18"/>
    <p:sldId id="385" r:id="rId19"/>
    <p:sldId id="386" r:id="rId20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4872" autoAdjust="0"/>
  </p:normalViewPr>
  <p:slideViewPr>
    <p:cSldViewPr snapToGrid="0" snapToObjects="1">
      <p:cViewPr>
        <p:scale>
          <a:sx n="85" d="100"/>
          <a:sy n="85" d="100"/>
        </p:scale>
        <p:origin x="-2064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9087F-8103-448F-8963-E2A430841A4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153ECB-37A0-4D43-9553-044B04A11439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0D41A536-F484-4B90-A0B9-BC20951C6C34}" type="parTrans" cxnId="{5446BC28-33FC-4B62-8F3F-026CDD3A1D1D}">
      <dgm:prSet/>
      <dgm:spPr/>
      <dgm:t>
        <a:bodyPr/>
        <a:lstStyle/>
        <a:p>
          <a:endParaRPr lang="en-US"/>
        </a:p>
      </dgm:t>
    </dgm:pt>
    <dgm:pt modelId="{8AE0AB84-257A-45E2-A8F2-781F1C8A99A8}" type="sibTrans" cxnId="{5446BC28-33FC-4B62-8F3F-026CDD3A1D1D}">
      <dgm:prSet/>
      <dgm:spPr/>
      <dgm:t>
        <a:bodyPr/>
        <a:lstStyle/>
        <a:p>
          <a:endParaRPr lang="en-US"/>
        </a:p>
      </dgm:t>
    </dgm:pt>
    <dgm:pt modelId="{7B6A304E-540B-4DD5-A055-C5AB400F45D4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40047592-3668-49BD-8879-9FA7BFE28F8A}" type="sibTrans" cxnId="{7B552F70-3EAB-46AA-84B0-FA1EDD935B24}">
      <dgm:prSet/>
      <dgm:spPr/>
      <dgm:t>
        <a:bodyPr/>
        <a:lstStyle/>
        <a:p>
          <a:endParaRPr lang="en-US"/>
        </a:p>
      </dgm:t>
    </dgm:pt>
    <dgm:pt modelId="{0BE8BA67-CA7E-4A6E-B0C6-B1EFCB99AA76}" type="parTrans" cxnId="{7B552F70-3EAB-46AA-84B0-FA1EDD935B24}">
      <dgm:prSet/>
      <dgm:spPr/>
      <dgm:t>
        <a:bodyPr/>
        <a:lstStyle/>
        <a:p>
          <a:endParaRPr lang="en-US"/>
        </a:p>
      </dgm:t>
    </dgm:pt>
    <dgm:pt modelId="{84908A4D-9787-4871-B923-944CE9F45345}">
      <dgm:prSet phldrT="[Text]"/>
      <dgm:spPr/>
      <dgm:t>
        <a:bodyPr/>
        <a:lstStyle/>
        <a:p>
          <a:r>
            <a:rPr lang="en-US" smtClean="0"/>
            <a:t>Legitimacy</a:t>
          </a:r>
          <a:endParaRPr lang="en-US" dirty="0"/>
        </a:p>
      </dgm:t>
    </dgm:pt>
    <dgm:pt modelId="{8446D013-EB89-4145-B7D0-D458B72448F5}" type="parTrans" cxnId="{D75DCCF8-8C2D-401A-9FAB-17C4852AAAA0}">
      <dgm:prSet/>
      <dgm:spPr/>
      <dgm:t>
        <a:bodyPr/>
        <a:lstStyle/>
        <a:p>
          <a:endParaRPr lang="en-US"/>
        </a:p>
      </dgm:t>
    </dgm:pt>
    <dgm:pt modelId="{C91FD4AE-FE06-40B1-AA65-714C2ACEB32C}" type="sibTrans" cxnId="{D75DCCF8-8C2D-401A-9FAB-17C4852AAAA0}">
      <dgm:prSet/>
      <dgm:spPr/>
      <dgm:t>
        <a:bodyPr/>
        <a:lstStyle/>
        <a:p>
          <a:endParaRPr lang="en-US"/>
        </a:p>
      </dgm:t>
    </dgm:pt>
    <dgm:pt modelId="{32323C5C-F877-4984-AA4F-66C4D7E74BEB}" type="pres">
      <dgm:prSet presAssocID="{4CC9087F-8103-448F-8963-E2A430841A4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E3F93E-8F42-453E-A80D-76917D984BD8}" type="pres">
      <dgm:prSet presAssocID="{D0153ECB-37A0-4D43-9553-044B04A11439}" presName="dummy" presStyleCnt="0"/>
      <dgm:spPr/>
    </dgm:pt>
    <dgm:pt modelId="{67AFAF94-9C6C-4930-BDE5-70AB54BA09BC}" type="pres">
      <dgm:prSet presAssocID="{D0153ECB-37A0-4D43-9553-044B04A11439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733B1-EF76-45AB-9D51-BB4097A6DF0D}" type="pres">
      <dgm:prSet presAssocID="{8AE0AB84-257A-45E2-A8F2-781F1C8A99A8}" presName="sibTrans" presStyleLbl="node1" presStyleIdx="0" presStyleCnt="3"/>
      <dgm:spPr/>
      <dgm:t>
        <a:bodyPr/>
        <a:lstStyle/>
        <a:p>
          <a:endParaRPr lang="en-US"/>
        </a:p>
      </dgm:t>
    </dgm:pt>
    <dgm:pt modelId="{AE664CEE-74CE-4C56-B843-299A88FE6C82}" type="pres">
      <dgm:prSet presAssocID="{84908A4D-9787-4871-B923-944CE9F45345}" presName="dummy" presStyleCnt="0"/>
      <dgm:spPr/>
    </dgm:pt>
    <dgm:pt modelId="{890DF691-3683-4F69-A0D5-3305EAB41093}" type="pres">
      <dgm:prSet presAssocID="{84908A4D-9787-4871-B923-944CE9F45345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E9AE7-C79D-440C-9672-9379EAC9024C}" type="pres">
      <dgm:prSet presAssocID="{C91FD4AE-FE06-40B1-AA65-714C2ACEB32C}" presName="sibTrans" presStyleLbl="node1" presStyleIdx="1" presStyleCnt="3"/>
      <dgm:spPr/>
      <dgm:t>
        <a:bodyPr/>
        <a:lstStyle/>
        <a:p>
          <a:endParaRPr lang="en-US"/>
        </a:p>
      </dgm:t>
    </dgm:pt>
    <dgm:pt modelId="{E6B49E89-B009-4059-9DE1-1F33E57D71DE}" type="pres">
      <dgm:prSet presAssocID="{7B6A304E-540B-4DD5-A055-C5AB400F45D4}" presName="dummy" presStyleCnt="0"/>
      <dgm:spPr/>
    </dgm:pt>
    <dgm:pt modelId="{1399E9D0-A011-4F93-BC43-3240D12F0074}" type="pres">
      <dgm:prSet presAssocID="{7B6A304E-540B-4DD5-A055-C5AB400F45D4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89EFA-7BAC-4C55-B0E0-AEE1C27F4E25}" type="pres">
      <dgm:prSet presAssocID="{40047592-3668-49BD-8879-9FA7BFE28F8A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00BF5947-B65E-49A8-B096-E8A9FE2077FA}" type="presOf" srcId="{4CC9087F-8103-448F-8963-E2A430841A4B}" destId="{32323C5C-F877-4984-AA4F-66C4D7E74BEB}" srcOrd="0" destOrd="0" presId="urn:microsoft.com/office/officeart/2005/8/layout/cycle1"/>
    <dgm:cxn modelId="{7B552F70-3EAB-46AA-84B0-FA1EDD935B24}" srcId="{4CC9087F-8103-448F-8963-E2A430841A4B}" destId="{7B6A304E-540B-4DD5-A055-C5AB400F45D4}" srcOrd="2" destOrd="0" parTransId="{0BE8BA67-CA7E-4A6E-B0C6-B1EFCB99AA76}" sibTransId="{40047592-3668-49BD-8879-9FA7BFE28F8A}"/>
    <dgm:cxn modelId="{A197BE79-B3CA-4C85-8E37-E25685CC6A66}" type="presOf" srcId="{8AE0AB84-257A-45E2-A8F2-781F1C8A99A8}" destId="{C15733B1-EF76-45AB-9D51-BB4097A6DF0D}" srcOrd="0" destOrd="0" presId="urn:microsoft.com/office/officeart/2005/8/layout/cycle1"/>
    <dgm:cxn modelId="{3FB45080-75A7-430D-92AE-48D4E4E6737C}" type="presOf" srcId="{84908A4D-9787-4871-B923-944CE9F45345}" destId="{890DF691-3683-4F69-A0D5-3305EAB41093}" srcOrd="0" destOrd="0" presId="urn:microsoft.com/office/officeart/2005/8/layout/cycle1"/>
    <dgm:cxn modelId="{2E112BEC-2F02-4592-B855-FA4120CED600}" type="presOf" srcId="{C91FD4AE-FE06-40B1-AA65-714C2ACEB32C}" destId="{F7BE9AE7-C79D-440C-9672-9379EAC9024C}" srcOrd="0" destOrd="0" presId="urn:microsoft.com/office/officeart/2005/8/layout/cycle1"/>
    <dgm:cxn modelId="{5446BC28-33FC-4B62-8F3F-026CDD3A1D1D}" srcId="{4CC9087F-8103-448F-8963-E2A430841A4B}" destId="{D0153ECB-37A0-4D43-9553-044B04A11439}" srcOrd="0" destOrd="0" parTransId="{0D41A536-F484-4B90-A0B9-BC20951C6C34}" sibTransId="{8AE0AB84-257A-45E2-A8F2-781F1C8A99A8}"/>
    <dgm:cxn modelId="{18DA9380-70DB-4D6E-AA05-3AF4364FC810}" type="presOf" srcId="{40047592-3668-49BD-8879-9FA7BFE28F8A}" destId="{C3F89EFA-7BAC-4C55-B0E0-AEE1C27F4E25}" srcOrd="0" destOrd="0" presId="urn:microsoft.com/office/officeart/2005/8/layout/cycle1"/>
    <dgm:cxn modelId="{44408D0A-54DD-44EC-AD53-B4BDE9DD4747}" type="presOf" srcId="{7B6A304E-540B-4DD5-A055-C5AB400F45D4}" destId="{1399E9D0-A011-4F93-BC43-3240D12F0074}" srcOrd="0" destOrd="0" presId="urn:microsoft.com/office/officeart/2005/8/layout/cycle1"/>
    <dgm:cxn modelId="{147456DF-9ED2-4D84-9B94-9DC063633DC9}" type="presOf" srcId="{D0153ECB-37A0-4D43-9553-044B04A11439}" destId="{67AFAF94-9C6C-4930-BDE5-70AB54BA09BC}" srcOrd="0" destOrd="0" presId="urn:microsoft.com/office/officeart/2005/8/layout/cycle1"/>
    <dgm:cxn modelId="{D75DCCF8-8C2D-401A-9FAB-17C4852AAAA0}" srcId="{4CC9087F-8103-448F-8963-E2A430841A4B}" destId="{84908A4D-9787-4871-B923-944CE9F45345}" srcOrd="1" destOrd="0" parTransId="{8446D013-EB89-4145-B7D0-D458B72448F5}" sibTransId="{C91FD4AE-FE06-40B1-AA65-714C2ACEB32C}"/>
    <dgm:cxn modelId="{70D1D6DC-8540-4259-B1BC-4E93DBA41B70}" type="presParOf" srcId="{32323C5C-F877-4984-AA4F-66C4D7E74BEB}" destId="{66E3F93E-8F42-453E-A80D-76917D984BD8}" srcOrd="0" destOrd="0" presId="urn:microsoft.com/office/officeart/2005/8/layout/cycle1"/>
    <dgm:cxn modelId="{95A2F11D-07CF-4A3C-BFC6-D154AF805BB7}" type="presParOf" srcId="{32323C5C-F877-4984-AA4F-66C4D7E74BEB}" destId="{67AFAF94-9C6C-4930-BDE5-70AB54BA09BC}" srcOrd="1" destOrd="0" presId="urn:microsoft.com/office/officeart/2005/8/layout/cycle1"/>
    <dgm:cxn modelId="{B19926F4-26A7-41F7-BCBA-AF9DDB54D22C}" type="presParOf" srcId="{32323C5C-F877-4984-AA4F-66C4D7E74BEB}" destId="{C15733B1-EF76-45AB-9D51-BB4097A6DF0D}" srcOrd="2" destOrd="0" presId="urn:microsoft.com/office/officeart/2005/8/layout/cycle1"/>
    <dgm:cxn modelId="{A0BE634B-C19D-44FC-AE0A-A832CDFA9C4E}" type="presParOf" srcId="{32323C5C-F877-4984-AA4F-66C4D7E74BEB}" destId="{AE664CEE-74CE-4C56-B843-299A88FE6C82}" srcOrd="3" destOrd="0" presId="urn:microsoft.com/office/officeart/2005/8/layout/cycle1"/>
    <dgm:cxn modelId="{FC180A24-44F3-4476-BBD3-25F8C02CAE8F}" type="presParOf" srcId="{32323C5C-F877-4984-AA4F-66C4D7E74BEB}" destId="{890DF691-3683-4F69-A0D5-3305EAB41093}" srcOrd="4" destOrd="0" presId="urn:microsoft.com/office/officeart/2005/8/layout/cycle1"/>
    <dgm:cxn modelId="{1B17ED56-42D3-4B2F-A2D2-3F4A3D989D77}" type="presParOf" srcId="{32323C5C-F877-4984-AA4F-66C4D7E74BEB}" destId="{F7BE9AE7-C79D-440C-9672-9379EAC9024C}" srcOrd="5" destOrd="0" presId="urn:microsoft.com/office/officeart/2005/8/layout/cycle1"/>
    <dgm:cxn modelId="{54D68763-4470-435A-964C-BD5B8AFA9D24}" type="presParOf" srcId="{32323C5C-F877-4984-AA4F-66C4D7E74BEB}" destId="{E6B49E89-B009-4059-9DE1-1F33E57D71DE}" srcOrd="6" destOrd="0" presId="urn:microsoft.com/office/officeart/2005/8/layout/cycle1"/>
    <dgm:cxn modelId="{67126ABC-49DE-4E5B-AF18-5C6206CCECD4}" type="presParOf" srcId="{32323C5C-F877-4984-AA4F-66C4D7E74BEB}" destId="{1399E9D0-A011-4F93-BC43-3240D12F0074}" srcOrd="7" destOrd="0" presId="urn:microsoft.com/office/officeart/2005/8/layout/cycle1"/>
    <dgm:cxn modelId="{EBC845DD-1D18-4131-9DA2-B17420421D13}" type="presParOf" srcId="{32323C5C-F877-4984-AA4F-66C4D7E74BEB}" destId="{C3F89EFA-7BAC-4C55-B0E0-AEE1C27F4E2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FAF94-9C6C-4930-BDE5-70AB54BA09BC}">
      <dsp:nvSpPr>
        <dsp:cNvPr id="0" name=""/>
        <dsp:cNvSpPr/>
      </dsp:nvSpPr>
      <dsp:spPr>
        <a:xfrm>
          <a:off x="2265765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Technology</a:t>
          </a:r>
          <a:endParaRPr lang="en-US" sz="2000" kern="1200" dirty="0"/>
        </a:p>
      </dsp:txBody>
      <dsp:txXfrm>
        <a:off x="2265765" y="510131"/>
        <a:ext cx="1345641" cy="1345641"/>
      </dsp:txXfrm>
    </dsp:sp>
    <dsp:sp modelId="{C15733B1-EF76-45AB-9D51-BB4097A6DF0D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DF691-3683-4F69-A0D5-3305EAB41093}">
      <dsp:nvSpPr>
        <dsp:cNvPr id="0" name=""/>
        <dsp:cNvSpPr/>
      </dsp:nvSpPr>
      <dsp:spPr>
        <a:xfrm>
          <a:off x="1133124" y="247192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Legitimacy</a:t>
          </a:r>
          <a:endParaRPr lang="en-US" sz="2000" kern="1200" dirty="0"/>
        </a:p>
      </dsp:txBody>
      <dsp:txXfrm>
        <a:off x="1133124" y="2471921"/>
        <a:ext cx="1345641" cy="1345641"/>
      </dsp:txXfrm>
    </dsp:sp>
    <dsp:sp modelId="{F7BE9AE7-C79D-440C-9672-9379EAC9024C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9E9D0-A011-4F93-BC43-3240D12F0074}">
      <dsp:nvSpPr>
        <dsp:cNvPr id="0" name=""/>
        <dsp:cNvSpPr/>
      </dsp:nvSpPr>
      <dsp:spPr>
        <a:xfrm>
          <a:off x="484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Culture</a:t>
          </a:r>
          <a:endParaRPr lang="en-US" sz="2000" kern="1200" dirty="0"/>
        </a:p>
      </dsp:txBody>
      <dsp:txXfrm>
        <a:off x="484" y="510131"/>
        <a:ext cx="1345641" cy="1345641"/>
      </dsp:txXfrm>
    </dsp:sp>
    <dsp:sp modelId="{C3F89EFA-7BAC-4C55-B0E0-AEE1C27F4E25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02/10/2015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02/10/2015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err="1" smtClean="0"/>
              <a:t>Cro</a:t>
            </a:r>
            <a:r>
              <a:rPr lang="en-GB" altLang="en-US" dirty="0" smtClean="0"/>
              <a:t>-Fu is the Hackathon counterpart to the Fusion</a:t>
            </a:r>
            <a:r>
              <a:rPr lang="en-GB" altLang="en-US" baseline="0" dirty="0" smtClean="0"/>
              <a:t> Reactor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project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original contributors were </a:t>
            </a:r>
            <a:r>
              <a:rPr lang="en-GB" altLang="en-US" baseline="0" dirty="0" err="1" smtClean="0"/>
              <a:t>Bakthier</a:t>
            </a:r>
            <a:r>
              <a:rPr lang="en-GB" altLang="en-US" baseline="0" dirty="0" smtClean="0"/>
              <a:t> Pulatov and Karim El </a:t>
            </a:r>
            <a:r>
              <a:rPr lang="en-GB" altLang="en-US" baseline="0" dirty="0" err="1" smtClean="0"/>
              <a:t>Mourabet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should serve as evidence in the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case that </a:t>
            </a:r>
            <a:r>
              <a:rPr lang="en-GB" altLang="en-US" baseline="0" dirty="0" err="1" smtClean="0"/>
              <a:t>we,Misys</a:t>
            </a:r>
            <a:r>
              <a:rPr lang="en-GB" altLang="en-US" baseline="0" dirty="0" smtClean="0"/>
              <a:t> should build this solution … now.</a:t>
            </a:r>
            <a:endParaRPr lang="en-GB" alt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&lt;click&gt;Market is ripe for this solution</a:t>
            </a:r>
          </a:p>
          <a:p>
            <a:r>
              <a:rPr lang="en-US" dirty="0" smtClean="0"/>
              <a:t>&lt;click&gt; Misys is the perfect Provider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Bruno here will</a:t>
            </a:r>
            <a:r>
              <a:rPr lang="en-US" baseline="0" dirty="0" smtClean="0"/>
              <a:t> probably tell you that Marketing is Critical to Success. We agree</a:t>
            </a:r>
          </a:p>
          <a:p>
            <a:r>
              <a:rPr lang="en-US" baseline="0" dirty="0" smtClean="0"/>
              <a:t>&lt;click&gt;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8989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29452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 smtClean="0"/>
              <a:t>click&gt;Pearson</a:t>
            </a:r>
            <a:r>
              <a:rPr lang="en-US" baseline="0" dirty="0" smtClean="0"/>
              <a:t> correlation : number between -1 and 1 that measures tendency of 2 series of numbers, paired, to move together, but limitation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 smtClean="0"/>
              <a:t>click&gt;Group</a:t>
            </a:r>
            <a:r>
              <a:rPr lang="en-US" baseline="0" dirty="0" smtClean="0"/>
              <a:t> people by similarity based on expenses, K-Mean method uses several iterations to found the Centroid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A Crowd</a:t>
            </a:r>
            <a:r>
              <a:rPr lang="en-GB" altLang="en-US" baseline="0" dirty="0" smtClean="0"/>
              <a:t> Funding Platform is a web based market place were projects meet funders.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is an alternative to traditional lending business were </a:t>
            </a:r>
            <a:r>
              <a:rPr lang="en-US" altLang="en-US" dirty="0" smtClean="0">
                <a:cs typeface="Arial" pitchFamily="34" charset="0"/>
              </a:rPr>
              <a:t>Funding is provided</a:t>
            </a:r>
            <a:r>
              <a:rPr lang="en-US" altLang="en-US" baseline="0" dirty="0" smtClean="0">
                <a:cs typeface="Arial" pitchFamily="34" charset="0"/>
              </a:rPr>
              <a:t> </a:t>
            </a:r>
            <a:r>
              <a:rPr lang="en-US" altLang="en-US" dirty="0" smtClean="0">
                <a:cs typeface="Arial" pitchFamily="34" charset="0"/>
              </a:rPr>
              <a:t>by Individuals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As we speak, there are over 1300 platforms that process 34 billion dollars per year.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target market size for 2020 is $1tn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That is one million, million dollars.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Mysis is the perfect provider for this solution</a:t>
            </a:r>
          </a:p>
          <a:p>
            <a:r>
              <a:rPr lang="en-US" baseline="0" dirty="0" smtClean="0"/>
              <a:t>&lt;click&gt; Our technology is especially fit. Fusion Fabric brings Performance, Availability and is SaaS ready.</a:t>
            </a:r>
          </a:p>
          <a:p>
            <a:r>
              <a:rPr lang="en-US" baseline="0" dirty="0" smtClean="0"/>
              <a:t>&lt;click&gt; We are completely legitimate with our existing Client Base of retail and commercial banks, and our existing offering with </a:t>
            </a:r>
            <a:r>
              <a:rPr lang="en-US" baseline="0" dirty="0" err="1" smtClean="0"/>
              <a:t>FusionBanking</a:t>
            </a:r>
            <a:r>
              <a:rPr lang="en-US" baseline="0" dirty="0" smtClean="0"/>
              <a:t> Lending</a:t>
            </a:r>
          </a:p>
          <a:p>
            <a:r>
              <a:rPr lang="en-US" dirty="0" smtClean="0"/>
              <a:t>&lt;click&gt; We have the right</a:t>
            </a:r>
            <a:r>
              <a:rPr lang="en-US" baseline="0" dirty="0" smtClean="0"/>
              <a:t> culture:</a:t>
            </a:r>
          </a:p>
          <a:p>
            <a:r>
              <a:rPr lang="en-US" baseline="0" dirty="0" smtClean="0"/>
              <a:t>&lt;click&gt; We want to help our customers take their first step into this new generation of financial products.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Building a new Market place is a great challenge.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This is a juicy greenfield market for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We would like to showcase 3 aspects of the solution in</a:t>
            </a:r>
            <a:r>
              <a:rPr lang="en-GB" altLang="en-US" baseline="0" dirty="0" smtClean="0"/>
              <a:t> the context of this Hackathon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The system needs to integrate to existing bank websites as well as</a:t>
            </a:r>
            <a:r>
              <a:rPr lang="en-GB" altLang="en-US" baseline="0" dirty="0" smtClean="0"/>
              <a:t> data consumers, such as FBI</a:t>
            </a:r>
            <a:r>
              <a:rPr lang="en-GB" altLang="en-US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 It needs to</a:t>
            </a:r>
            <a:r>
              <a:rPr lang="en-GB" altLang="en-US" baseline="0" dirty="0" smtClean="0"/>
              <a:t> be able to cope with large volumes.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It needs to be smart enough to maximize platform by optimizing</a:t>
            </a:r>
            <a:r>
              <a:rPr lang="en-GB" altLang="en-US" baseline="0" dirty="0" smtClean="0"/>
              <a:t> projects recommendations</a:t>
            </a: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167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see here is an existing HSBC website that leverages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services to enable </a:t>
            </a:r>
            <a:r>
              <a:rPr lang="en-US" baseline="0" dirty="0" err="1" smtClean="0"/>
              <a:t>CrowdFunding</a:t>
            </a:r>
            <a:r>
              <a:rPr lang="en-US" baseline="0" dirty="0" smtClean="0"/>
              <a:t> offering.</a:t>
            </a:r>
          </a:p>
          <a:p>
            <a:r>
              <a:rPr lang="en-US" baseline="0" dirty="0" smtClean="0"/>
              <a:t>As a user I can log into my bank website and browse existing projects</a:t>
            </a:r>
          </a:p>
          <a:p>
            <a:r>
              <a:rPr lang="en-US" baseline="0" dirty="0" smtClean="0"/>
              <a:t>&lt;drill crowd funding&gt; In this list, I can pick whatever project is relevant to me, </a:t>
            </a:r>
          </a:p>
          <a:p>
            <a:r>
              <a:rPr lang="en-US" baseline="0" dirty="0" smtClean="0"/>
              <a:t>&lt;drill in project&gt; See what the current state is, and either contribute or Follow this project for later </a:t>
            </a:r>
          </a:p>
          <a:p>
            <a:r>
              <a:rPr lang="en-US" baseline="0" dirty="0" smtClean="0"/>
              <a:t>Let s make a donation </a:t>
            </a:r>
          </a:p>
          <a:p>
            <a:r>
              <a:rPr lang="en-US" baseline="0" dirty="0" smtClean="0"/>
              <a:t>&lt;click donate&gt; From here</a:t>
            </a:r>
          </a:p>
          <a:p>
            <a:r>
              <a:rPr lang="en-US" baseline="0" dirty="0" smtClean="0"/>
              <a:t>&lt;open sources list&gt; I can choose where the money comes from</a:t>
            </a:r>
          </a:p>
          <a:p>
            <a:r>
              <a:rPr lang="en-US" baseline="0" dirty="0" smtClean="0"/>
              <a:t>&lt;type in amount&gt; Enter the amount I wish to donate</a:t>
            </a:r>
          </a:p>
          <a:p>
            <a:r>
              <a:rPr lang="en-US" baseline="0" dirty="0" smtClean="0"/>
              <a:t>&lt;click donate and close thank you&gt; I can then go back to this project</a:t>
            </a:r>
          </a:p>
          <a:p>
            <a:r>
              <a:rPr lang="en-US" baseline="0" dirty="0" smtClean="0"/>
              <a:t>&lt;reopen project status&gt; And see that progress has been recorded.</a:t>
            </a:r>
          </a:p>
          <a:p>
            <a:r>
              <a:rPr lang="en-US" baseline="0" dirty="0" smtClean="0"/>
              <a:t>&lt;tab 2&gt; In this tab, I have a Citibank website powered by the same service.</a:t>
            </a:r>
          </a:p>
          <a:p>
            <a:r>
              <a:rPr lang="en-US" baseline="0" dirty="0" smtClean="0"/>
              <a:t>&lt;click Crowdfunding&gt; Recommended projects are catered to my user profile using Amazon Mahout technology.</a:t>
            </a:r>
          </a:p>
          <a:p>
            <a:r>
              <a:rPr lang="en-US" baseline="0" dirty="0" smtClean="0"/>
              <a:t>&lt;tab 3, Show Funds and Investors&gt; Besides user facing services, the platform is also able to produce metrics that could be consumed by </a:t>
            </a:r>
            <a:r>
              <a:rPr lang="en-US" b="1" baseline="0" dirty="0" smtClean="0"/>
              <a:t>pro</a:t>
            </a:r>
            <a:r>
              <a:rPr lang="en-US" baseline="0" dirty="0" smtClean="0"/>
              <a:t>cessors such as Fusion Business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682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architecture, leveraging Cargo and NGINX (the load balancer)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815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&lt;click&gt;Processing request from 1k users went smooth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Ramping up to 10k users showed we were losing about 10% of inbound traffic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By adding a second node to our cluster, we immediately remediated the loss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0656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29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995488" y="1963738"/>
            <a:ext cx="5992812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dirty="0" err="1" smtClean="0"/>
              <a:t>Cro</a:t>
            </a:r>
            <a:r>
              <a:rPr lang="en-GB" altLang="en-US" dirty="0" smtClean="0"/>
              <a:t>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3017838" y="2768600"/>
            <a:ext cx="4335462" cy="711200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smtClean="0"/>
              <a:t>FusionFabric CrowdFunding Platform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smtClean="0"/>
              <a:t>Paris Hackathon ‘15</a:t>
            </a:r>
          </a:p>
        </p:txBody>
      </p:sp>
      <p:pic>
        <p:nvPicPr>
          <p:cNvPr id="9220" name="Picture 6" descr="C:\Users\jjollant\Downloads\Po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29051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262" y="3880337"/>
            <a:ext cx="68140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728663">
              <a:tabLst>
                <a:tab pos="4286250" algn="l"/>
              </a:tabLst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FusionReactor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Project initiated by B. Pulatov &amp; K. El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Mourabet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10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24146" y="1934240"/>
            <a:ext cx="3095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Market is Ripe</a:t>
            </a:r>
            <a:endParaRPr lang="en-US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094" y="2888240"/>
            <a:ext cx="892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Misys is the Perfect Provider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is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2" y="957260"/>
            <a:ext cx="2016254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3411413" y="1039899"/>
            <a:ext cx="2543908" cy="1046809"/>
          </a:xfrm>
          <a:prstGeom prst="wedgeEllipseCallout">
            <a:avLst>
              <a:gd name="adj1" fmla="val -70269"/>
              <a:gd name="adj2" fmla="val 22728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Guys,</a:t>
            </a:r>
          </a:p>
          <a:p>
            <a:pPr algn="ctr"/>
            <a:r>
              <a:rPr lang="en-US" dirty="0" err="1" smtClean="0"/>
              <a:t>Cro</a:t>
            </a:r>
            <a:r>
              <a:rPr lang="en-US" dirty="0" smtClean="0"/>
              <a:t>-Fu is the best project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4" y="957260"/>
            <a:ext cx="3359263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411413" y="2672861"/>
            <a:ext cx="2543908" cy="1184031"/>
          </a:xfrm>
          <a:prstGeom prst="wedgeEllipseCallout">
            <a:avLst>
              <a:gd name="adj1" fmla="val 81549"/>
              <a:gd name="adj2" fmla="val -103832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Ladies</a:t>
            </a:r>
            <a:r>
              <a:rPr lang="en-US" dirty="0" smtClean="0">
                <a:solidFill>
                  <a:schemeClr val="dk1"/>
                </a:solidFill>
              </a:rPr>
              <a:t>,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Vote </a:t>
            </a:r>
            <a:r>
              <a:rPr lang="en-US" dirty="0">
                <a:solidFill>
                  <a:schemeClr val="dk1"/>
                </a:solidFill>
              </a:rPr>
              <a:t>for </a:t>
            </a:r>
            <a:r>
              <a:rPr lang="en-US" dirty="0" err="1" smtClean="0">
                <a:solidFill>
                  <a:schemeClr val="dk1"/>
                </a:solidFill>
              </a:rPr>
              <a:t>Cro</a:t>
            </a:r>
            <a:r>
              <a:rPr lang="en-US" dirty="0" smtClean="0">
                <a:solidFill>
                  <a:schemeClr val="dk1"/>
                </a:solidFill>
              </a:rPr>
              <a:t>-Fu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29354"/>
            <a:ext cx="9229725" cy="10316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Marie-Lise Hamel,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b="1" dirty="0" smtClean="0"/>
              <a:t/>
            </a:r>
            <a:br>
              <a:rPr lang="en-GB" altLang="en-US" b="1" dirty="0" smtClean="0"/>
            </a:br>
            <a:r>
              <a:rPr lang="en-GB" altLang="en-US" b="1" dirty="0" smtClean="0"/>
              <a:t>Consultants</a:t>
            </a:r>
            <a:br>
              <a:rPr lang="en-GB" altLang="en-US" b="1" dirty="0" smtClean="0"/>
            </a:br>
            <a:r>
              <a:rPr lang="en-GB" altLang="en-US" dirty="0" smtClean="0"/>
              <a:t>K. El </a:t>
            </a:r>
            <a:r>
              <a:rPr lang="en-GB" altLang="en-US" dirty="0" err="1" smtClean="0"/>
              <a:t>Mourabet</a:t>
            </a:r>
            <a:r>
              <a:rPr lang="en-GB" altLang="en-US" dirty="0" smtClean="0"/>
              <a:t>, R. Gilles, Y. </a:t>
            </a:r>
            <a:r>
              <a:rPr lang="en-GB" altLang="en-US" dirty="0" err="1" smtClean="0"/>
              <a:t>Maman</a:t>
            </a:r>
            <a:r>
              <a:rPr lang="en-GB" altLang="en-US" dirty="0"/>
              <a:t>, </a:t>
            </a:r>
            <a:r>
              <a:rPr lang="en-GB" altLang="en-US" dirty="0" smtClean="0"/>
              <a:t>H. </a:t>
            </a:r>
            <a:r>
              <a:rPr lang="en-GB" altLang="en-US" dirty="0"/>
              <a:t>Pereira, </a:t>
            </a:r>
            <a:r>
              <a:rPr lang="en-GB" altLang="en-US" dirty="0" smtClean="0"/>
              <a:t>B. Pulatov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  <a:endParaRPr lang="en-US" altLang="en-US" dirty="0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13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Recommendation system</a:t>
            </a:r>
            <a:endParaRPr lang="en-US" altLang="en-US" sz="2000" dirty="0" smtClean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Known users (</a:t>
            </a:r>
            <a:r>
              <a:rPr lang="en-US" altLang="en-US" sz="1600" dirty="0">
                <a:cs typeface="Arial" pitchFamily="34" charset="0"/>
              </a:rPr>
              <a:t>N</a:t>
            </a:r>
            <a:r>
              <a:rPr lang="en-US" altLang="en-US" sz="1600" dirty="0" smtClean="0">
                <a:cs typeface="Arial" pitchFamily="34" charset="0"/>
              </a:rPr>
              <a:t>etflix Rating like system)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Based on contributions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en-US" altLang="en-US" sz="1600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Simil</a:t>
            </a:r>
            <a:r>
              <a:rPr lang="en-US" altLang="en-US" sz="1600" dirty="0" smtClean="0">
                <a:cs typeface="Arial" pitchFamily="34" charset="0"/>
              </a:rPr>
              <a:t>arity metrics :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Pearson correlation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distance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15" y="1030583"/>
            <a:ext cx="4343400" cy="192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33" y="3313113"/>
            <a:ext cx="2590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3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  <a:endParaRPr lang="en-US" altLang="en-US" dirty="0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4" y="1041400"/>
            <a:ext cx="466883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User clustering : </a:t>
            </a:r>
            <a:endParaRPr lang="en-US" altLang="en-US" sz="2000" dirty="0" smtClean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Based on expenses data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K-Mean clustering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en-US" altLang="en-US" sz="1600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Methods based on n dimension vectors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distance, squared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Manhattan distance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Cosine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91" y="929036"/>
            <a:ext cx="2988253" cy="24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  <a:endParaRPr lang="en-US" altLang="en-US" dirty="0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360364" y="1041400"/>
            <a:ext cx="30296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/ </a:t>
            </a:r>
            <a:r>
              <a:rPr lang="en-US" altLang="en-US" sz="1600" dirty="0">
                <a:cs typeface="Arial" pitchFamily="34" charset="0"/>
              </a:rPr>
              <a:t>M</a:t>
            </a:r>
            <a:r>
              <a:rPr lang="en-US" altLang="en-US" sz="1600" dirty="0" smtClean="0">
                <a:cs typeface="Arial" pitchFamily="34" charset="0"/>
              </a:rPr>
              <a:t>anhattan</a:t>
            </a:r>
            <a:endParaRPr lang="en-US" altLang="en-US" sz="1600" dirty="0" smtClean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564424"/>
            <a:ext cx="3190875" cy="2438400"/>
          </a:xfrm>
          <a:prstGeom prst="rect">
            <a:avLst/>
          </a:prstGeom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4694471" y="1048837"/>
            <a:ext cx="3029607" cy="3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Cosine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32" y="1503092"/>
            <a:ext cx="3138976" cy="24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2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CFPs are Online Marketplaces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Disruptive to Lending Business</a:t>
            </a:r>
            <a:endParaRPr lang="en-US" altLang="en-US" dirty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$34bn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Expected $1tn by 2020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206631"/>
            <a:ext cx="3696846" cy="320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73000"/>
            </a:schemeClr>
          </a:solidFill>
          <a:ln w="158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4122" y="1872396"/>
            <a:ext cx="875713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uild="p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9759660"/>
              </p:ext>
            </p:extLst>
          </p:nvPr>
        </p:nvGraphicFramePr>
        <p:xfrm>
          <a:off x="987082" y="792163"/>
          <a:ext cx="361189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09" y="2108332"/>
            <a:ext cx="1054642" cy="105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14" y="3084679"/>
            <a:ext cx="13049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56" y="2111673"/>
            <a:ext cx="1902445" cy="97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23" y="1090271"/>
            <a:ext cx="1240509" cy="10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with Bank 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Website  &amp; Rest Services,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Data Publication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Fusion Business Insight</a:t>
            </a:r>
            <a:r>
              <a:rPr lang="en-US" altLang="en-US" sz="1600" dirty="0" smtClean="0">
                <a:cs typeface="Arial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Scalability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Global Retail Base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1600" dirty="0" smtClean="0">
                <a:cs typeface="Arial" pitchFamily="34" charset="0"/>
              </a:rPr>
              <a:t>24/7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Multi node FF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Artificial Intelligence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Optimized Projects Recommendation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49944" y="1180644"/>
            <a:ext cx="2380016" cy="2630000"/>
            <a:chOff x="5504226" y="1083115"/>
            <a:chExt cx="2380016" cy="2630000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226" y="1903043"/>
              <a:ext cx="979461" cy="9794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9952" y="1914768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684" y="1083115"/>
              <a:ext cx="944290" cy="944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829" y="2775383"/>
              <a:ext cx="944290" cy="937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877311"/>
            <a:ext cx="3110576" cy="397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jjollant\Desktop\Screenshot from 2015-09-28 08%3A31%3A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66" y="877311"/>
            <a:ext cx="2941963" cy="38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36866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1226711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3213473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acketpushers.net/wp-content/uploads/2015/03/icon_loadbalanc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32" y="2405977"/>
            <a:ext cx="963024" cy="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26" idx="0"/>
            <a:endCxn id="36866" idx="1"/>
          </p:cNvCxnSpPr>
          <p:nvPr/>
        </p:nvCxnSpPr>
        <p:spPr>
          <a:xfrm rot="5400000" flipH="1" flipV="1">
            <a:off x="5592820" y="1511481"/>
            <a:ext cx="497220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026" idx="2"/>
            <a:endCxn id="8" idx="1"/>
          </p:cNvCxnSpPr>
          <p:nvPr/>
        </p:nvCxnSpPr>
        <p:spPr>
          <a:xfrm rot="16200000" flipH="1">
            <a:off x="5578171" y="2986373"/>
            <a:ext cx="526518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26" idx="1"/>
          </p:cNvCxnSpPr>
          <p:nvPr/>
        </p:nvCxnSpPr>
        <p:spPr>
          <a:xfrm flipV="1">
            <a:off x="3661621" y="2887489"/>
            <a:ext cx="1052411" cy="2"/>
          </a:xfrm>
          <a:prstGeom prst="straightConnector1">
            <a:avLst/>
          </a:prstGeom>
          <a:ln w="38100" cap="rnd" cmpd="sng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6" y="1777012"/>
            <a:ext cx="3047225" cy="222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51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9243" y="2986144"/>
            <a:ext cx="2570312" cy="1809863"/>
            <a:chOff x="498381" y="2008084"/>
            <a:chExt cx="2570312" cy="180986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82" y="2008084"/>
              <a:ext cx="2570311" cy="1535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8381" y="3602503"/>
              <a:ext cx="257031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10k users / 1 node : 45-4-41-9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9243" y="967525"/>
            <a:ext cx="2579448" cy="1837768"/>
            <a:chOff x="4306493" y="938151"/>
            <a:chExt cx="2579448" cy="18377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494" y="938151"/>
              <a:ext cx="2579447" cy="1538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06493" y="2560475"/>
              <a:ext cx="25794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1k users / 1 node : 98-1-1-0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3081" y="967524"/>
            <a:ext cx="5848857" cy="3991338"/>
            <a:chOff x="3213081" y="967524"/>
            <a:chExt cx="5700403" cy="37667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81" y="967524"/>
              <a:ext cx="5700403" cy="3400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13081" y="4426539"/>
              <a:ext cx="570040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10k users / 2 nodes : 40-4-56-0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5211</TotalTime>
  <Words>932</Words>
  <Application>Microsoft Office PowerPoint</Application>
  <PresentationFormat>On-screen Show (16:9)</PresentationFormat>
  <Paragraphs>155</Paragraphs>
  <Slides>15</Slides>
  <Notes>15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Misys PPT 2014</vt:lpstr>
      <vt:lpstr>Cro-Fu</vt:lpstr>
      <vt:lpstr>What is CrowdFunding?</vt:lpstr>
      <vt:lpstr>Why Misys and Fusion Crowdfunding?</vt:lpstr>
      <vt:lpstr>Hackathon Challenges</vt:lpstr>
      <vt:lpstr>Demo</vt:lpstr>
      <vt:lpstr>Websites Integration</vt:lpstr>
      <vt:lpstr>Demo Architecture</vt:lpstr>
      <vt:lpstr>Scalability</vt:lpstr>
      <vt:lpstr>Conclusion</vt:lpstr>
      <vt:lpstr>Takeaways</vt:lpstr>
      <vt:lpstr>Marketing is Essential</vt:lpstr>
      <vt:lpstr>Frederic Andre, Marie-Lise Hamel, Jean-Cedric Jollant, Laurent Lhermine  Consultants K. El Mourabet, R. Gilles, Y. Maman, H. Pereira, B. Pulatov </vt:lpstr>
      <vt:lpstr>Machine Learning</vt:lpstr>
      <vt:lpstr>Machine Learning</vt:lpstr>
      <vt:lpstr>Machine Learning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Hamel, Marie-Lise</cp:lastModifiedBy>
  <cp:revision>435</cp:revision>
  <cp:lastPrinted>2015-10-01T12:30:48Z</cp:lastPrinted>
  <dcterms:created xsi:type="dcterms:W3CDTF">2014-04-10T10:24:42Z</dcterms:created>
  <dcterms:modified xsi:type="dcterms:W3CDTF">2015-10-02T08:13:25Z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